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7" r:id="rId7"/>
    <p:sldId id="258" r:id="rId8"/>
    <p:sldId id="261" r:id="rId9"/>
    <p:sldId id="262" r:id="rId10"/>
    <p:sldId id="263" r:id="rId11"/>
    <p:sldId id="264" r:id="rId12"/>
    <p:sldId id="266" r:id="rId13"/>
    <p:sldId id="265" r:id="rId14"/>
    <p:sldId id="259" r:id="rId15"/>
    <p:sldId id="260" r:id="rId1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E5"/>
    <a:srgbClr val="00457C"/>
    <a:srgbClr val="004882"/>
    <a:srgbClr val="83ADE2"/>
    <a:srgbClr val="0066CC"/>
    <a:srgbClr val="9E3010"/>
    <a:srgbClr val="FF7B00"/>
    <a:srgbClr val="FFCC99"/>
    <a:srgbClr val="CC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394" autoAdjust="0"/>
    <p:restoredTop sz="81784" autoAdjust="0"/>
  </p:normalViewPr>
  <p:slideViewPr>
    <p:cSldViewPr snapToObjects="1">
      <p:cViewPr varScale="1">
        <p:scale>
          <a:sx n="75" d="100"/>
          <a:sy n="75" d="100"/>
        </p:scale>
        <p:origin x="-12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4087D5-32C1-7A4C-B4EE-C85ECA482B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9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D2645E-1412-D24C-9C6A-6211FB4CE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59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002F1-D11B-AA4C-9CF3-9100996E1F3F}" type="slidenum">
              <a:rPr lang="en-GB"/>
              <a:pPr/>
              <a:t>1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60086-DCAE-5C43-BC28-D3C7A286BE0E}" type="slidenum">
              <a:rPr lang="en-GB"/>
              <a:pPr/>
              <a:t>2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This slide contains custom animation. </a:t>
            </a:r>
            <a:r>
              <a:rPr lang="en-US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D25AC-8BCD-134A-B553-84B5BAE31C37}" type="slidenum">
              <a:rPr lang="en-GB"/>
              <a:pPr/>
              <a:t>4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This slide contains custom animation.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645E-1412-D24C-9C6A-6211FB4CE9C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31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2645E-1412-D24C-9C6A-6211FB4CE9C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04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3225"/>
            <a:ext cx="7620000" cy="1470025"/>
          </a:xfrm>
        </p:spPr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143000"/>
            <a:ext cx="5943600" cy="4038600"/>
          </a:xfr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181100" cy="4724400"/>
          </a:xfr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724400"/>
          </a:xfr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3225"/>
            <a:ext cx="7620000" cy="1470025"/>
          </a:xfrm>
        </p:spPr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2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9525"/>
            <a:ext cx="7050087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457C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19338"/>
            <a:ext cx="70500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37338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7338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43000"/>
            <a:ext cx="3735388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1EAEE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3736975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1EAEE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762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762000" y="1752600"/>
            <a:ext cx="3733800" cy="3352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733800" cy="3352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2703513" cy="105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1001"/>
            <a:ext cx="4273550" cy="47243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1"/>
            <a:ext cx="2703513" cy="3670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0" y="432000"/>
            <a:ext cx="7620000" cy="472757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33938"/>
            <a:ext cx="67818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67200"/>
            <a:ext cx="6781800" cy="56673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K_HKG1B_MS008\home$\ChrisBaldwin\Desktop\slide bgn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43000"/>
            <a:ext cx="655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581128"/>
            <a:ext cx="540000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57C"/>
          </a:solidFill>
          <a:latin typeface="British Council Sans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DC3"/>
          </a:solidFill>
          <a:latin typeface="British Council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DC3"/>
          </a:solidFill>
          <a:latin typeface="British Council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DC3"/>
          </a:solidFill>
          <a:latin typeface="British Council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DC3"/>
          </a:solidFill>
          <a:latin typeface="British Council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ritish Council Sans"/>
          <a:ea typeface="+mn-ea"/>
          <a:cs typeface="British Council San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ritish Council Sans"/>
          <a:ea typeface="British counc" charset="0"/>
          <a:cs typeface="British Council San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British Council Sans"/>
          <a:ea typeface="British counc" charset="0"/>
          <a:cs typeface="British Council San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British Council Sans"/>
          <a:ea typeface="British counc" charset="0"/>
          <a:cs typeface="British Council San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EAEE5"/>
          </a:solidFill>
          <a:latin typeface="British Council Sans"/>
          <a:ea typeface="British counc" charset="0"/>
          <a:cs typeface="British Council San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F4F8E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F4F8E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F4F8E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F4F8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HK_HKG1B_MS008\home$\ChrisBaldwin\Desktop\slide bg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43000"/>
            <a:ext cx="655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8932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9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57C"/>
          </a:solidFill>
          <a:latin typeface="British Council Sans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DC3"/>
          </a:solidFill>
          <a:latin typeface="British Council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DC3"/>
          </a:solidFill>
          <a:latin typeface="British Council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DC3"/>
          </a:solidFill>
          <a:latin typeface="British Council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DC3"/>
          </a:solidFill>
          <a:latin typeface="British Council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ritish Council Sans"/>
          <a:ea typeface="+mn-ea"/>
          <a:cs typeface="British Council San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ritish Council Sans"/>
          <a:ea typeface="British counc" charset="0"/>
          <a:cs typeface="British Council San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British Council Sans"/>
          <a:ea typeface="British counc" charset="0"/>
          <a:cs typeface="British Council San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British Council Sans"/>
          <a:ea typeface="British counc" charset="0"/>
          <a:cs typeface="British Council San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EAEE5"/>
          </a:solidFill>
          <a:latin typeface="British Council Sans"/>
          <a:ea typeface="British counc" charset="0"/>
          <a:cs typeface="British Council San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F4F8E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F4F8E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F4F8E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F4F8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moe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english.org.uk/article/blended-learning-english-language-teaching-course-design-implementation" TargetMode="External"/><Relationship Id="rId2" Type="http://schemas.openxmlformats.org/officeDocument/2006/relationships/hyperlink" Target="http://www.teachingenglish.org.uk/article/innovations-learning-technologies-english-language-teach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loradotech.edu/Infographics/Tools-For-Schoo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zen.org/resources/cyberbullying/films/uk/lfit-film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english.org.uk/article/mobile-learn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op.it/t/efl-classroom-2-0" TargetMode="External"/><Relationship Id="rId2" Type="http://schemas.openxmlformats.org/officeDocument/2006/relationships/hyperlink" Target="http://eltcha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nterest.com/discovertesol/technology-for-the-classro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Learning Technologies for the </a:t>
            </a:r>
            <a:r>
              <a:rPr lang="en-US" dirty="0" smtClean="0"/>
              <a:t>classroom: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whirlwind tour</a:t>
            </a:r>
            <a:endParaRPr lang="en-GB" dirty="0">
              <a:latin typeface="British Council Sans" charset="0"/>
              <a:ea typeface="British Council Sans" charset="0"/>
              <a:cs typeface="British Counci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resource contexts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Malawi</a:t>
            </a:r>
          </a:p>
          <a:p>
            <a:pPr lvl="1"/>
            <a:r>
              <a:rPr lang="en-GB" sz="1600" dirty="0" smtClean="0"/>
              <a:t>What challenges does Maxwell have to overcome?</a:t>
            </a:r>
          </a:p>
          <a:p>
            <a:pPr lvl="1"/>
            <a:r>
              <a:rPr lang="en-GB" sz="1600" dirty="0" smtClean="0"/>
              <a:t>What would you do in that situation?</a:t>
            </a:r>
          </a:p>
          <a:p>
            <a:pPr lvl="1"/>
            <a:r>
              <a:rPr lang="en-GB" sz="1600" dirty="0" err="1"/>
              <a:t>Mangochi</a:t>
            </a:r>
            <a:r>
              <a:rPr lang="en-GB" sz="1600" dirty="0"/>
              <a:t> Orphans Education &amp; Training</a:t>
            </a:r>
            <a:endParaRPr lang="en-GB" sz="1600" dirty="0" smtClean="0">
              <a:hlinkClick r:id="rId2"/>
            </a:endParaRPr>
          </a:p>
          <a:p>
            <a:pPr lvl="1"/>
            <a:r>
              <a:rPr lang="en-GB" sz="1600" dirty="0" smtClean="0">
                <a:hlinkClick r:id="rId2"/>
              </a:rPr>
              <a:t>http</a:t>
            </a:r>
            <a:r>
              <a:rPr lang="en-GB" sz="1600" dirty="0">
                <a:hlinkClick r:id="rId2"/>
              </a:rPr>
              <a:t>://www.fomoe.org</a:t>
            </a:r>
            <a:r>
              <a:rPr lang="en-GB" sz="1600" dirty="0" smtClean="0">
                <a:hlinkClick r:id="rId2"/>
              </a:rPr>
              <a:t>/</a:t>
            </a:r>
            <a:endParaRPr lang="en-GB" sz="1600" dirty="0" smtClean="0"/>
          </a:p>
          <a:p>
            <a:pPr lvl="1"/>
            <a:endParaRPr lang="en-GB" sz="1600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082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www.teachingenglish.org.uk/article/innovations-learning-technologies-english-language-teaching</a:t>
            </a:r>
            <a:endParaRPr lang="en-GB" dirty="0" smtClean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www.teachingenglish.org.uk/article/blended-learning-english-language-teaching-course-design-implementation</a:t>
            </a:r>
            <a:endParaRPr lang="en-GB" dirty="0" smtClean="0"/>
          </a:p>
          <a:p>
            <a:r>
              <a:rPr lang="en-GB" dirty="0" smtClean="0"/>
              <a:t>A vision of students today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0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457200"/>
            <a:ext cx="7050360" cy="40386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www.teachingenglish.org.uk/teacher-training</a:t>
            </a:r>
          </a:p>
          <a:p>
            <a:r>
              <a:rPr lang="en-GB" dirty="0" smtClean="0"/>
              <a:t>www.chris-baldwin.com</a:t>
            </a:r>
          </a:p>
          <a:p>
            <a:r>
              <a:rPr lang="en-GB" dirty="0" smtClean="0"/>
              <a:t>@chrisbaldwinelt</a:t>
            </a:r>
            <a:endParaRPr lang="en-GB" dirty="0"/>
          </a:p>
          <a:p>
            <a:r>
              <a:rPr lang="en-GB" dirty="0" smtClean="0"/>
              <a:t>chris.baldwin@britishcouncil.org.hk</a:t>
            </a:r>
          </a:p>
          <a:p>
            <a:endParaRPr lang="en-GB" dirty="0"/>
          </a:p>
        </p:txBody>
      </p:sp>
      <p:pic>
        <p:nvPicPr>
          <p:cNvPr id="1026" name="Picture 2" descr="C:\Users\Chris work\Desktop\IATEFL presentation\qrcode.213194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ritish Council Sans" charset="0"/>
              </a:rPr>
              <a:t>Learning outcomes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latin typeface="British Council Sans" charset="0"/>
              </a:rPr>
              <a:t>By the end of this session you will look at classroom activities about: </a:t>
            </a:r>
          </a:p>
          <a:p>
            <a:pPr lvl="1"/>
            <a:r>
              <a:rPr lang="en-US" sz="1600" dirty="0"/>
              <a:t>cyber </a:t>
            </a:r>
            <a:r>
              <a:rPr lang="en-US" sz="1600" dirty="0" smtClean="0"/>
              <a:t>well-being</a:t>
            </a:r>
          </a:p>
          <a:p>
            <a:pPr lvl="1"/>
            <a:r>
              <a:rPr lang="en-US" sz="1600" dirty="0" smtClean="0"/>
              <a:t>digital literacies</a:t>
            </a:r>
          </a:p>
          <a:p>
            <a:pPr lvl="1"/>
            <a:r>
              <a:rPr lang="en-US" sz="1600" dirty="0" smtClean="0"/>
              <a:t>office software</a:t>
            </a:r>
          </a:p>
          <a:p>
            <a:pPr lvl="1"/>
            <a:r>
              <a:rPr lang="en-US" sz="1600" dirty="0" smtClean="0"/>
              <a:t>mobile learning</a:t>
            </a:r>
          </a:p>
          <a:p>
            <a:pPr lvl="1"/>
            <a:r>
              <a:rPr lang="en-US" sz="1600" dirty="0" smtClean="0"/>
              <a:t>PLNs</a:t>
            </a:r>
          </a:p>
          <a:p>
            <a:pPr marL="400050"/>
            <a:r>
              <a:rPr lang="en-US" sz="2000" dirty="0" smtClean="0">
                <a:latin typeface="British Council Sans" charset="0"/>
              </a:rPr>
              <a:t>And consider the following:</a:t>
            </a:r>
            <a:endParaRPr lang="en-US" sz="2000" dirty="0">
              <a:latin typeface="British Council Sans" charset="0"/>
            </a:endParaRPr>
          </a:p>
          <a:p>
            <a:pPr lvl="1"/>
            <a:r>
              <a:rPr lang="en-US" sz="1600" dirty="0"/>
              <a:t>computers rooms, bring your own device (BYOD), and </a:t>
            </a:r>
            <a:r>
              <a:rPr lang="en-US" sz="1600" dirty="0" smtClean="0"/>
              <a:t>IWBs/projectors</a:t>
            </a:r>
          </a:p>
          <a:p>
            <a:pPr lvl="1"/>
            <a:r>
              <a:rPr lang="en-US" sz="1600" dirty="0" smtClean="0">
                <a:latin typeface="British Council Sans" charset="0"/>
              </a:rPr>
              <a:t>Low resource contexts</a:t>
            </a:r>
            <a:endParaRPr lang="en-GB" sz="1600" dirty="0">
              <a:latin typeface="British Counci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inventor of the system deserves to be ranked among the best contributors to learning and science - Josiah </a:t>
            </a:r>
            <a:r>
              <a:rPr lang="en-GB" dirty="0" err="1" smtClean="0"/>
              <a:t>Bumstead</a:t>
            </a:r>
            <a:endParaRPr lang="en-GB" dirty="0" smtClean="0"/>
          </a:p>
          <a:p>
            <a:r>
              <a:rPr lang="en-GB" dirty="0" smtClean="0"/>
              <a:t>1841 – on the blackboard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200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ritish Council Sans" charset="0"/>
              </a:rPr>
              <a:t>What is learning technology?</a:t>
            </a:r>
            <a:endParaRPr lang="en-US" dirty="0">
              <a:latin typeface="British Counci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6159" y="620688"/>
            <a:ext cx="5486034" cy="3322099"/>
          </a:xfrm>
        </p:spPr>
      </p:pic>
      <p:sp>
        <p:nvSpPr>
          <p:cNvPr id="10" name="Rectangle 9"/>
          <p:cNvSpPr/>
          <p:nvPr/>
        </p:nvSpPr>
        <p:spPr>
          <a:xfrm>
            <a:off x="1043608" y="4876800"/>
            <a:ext cx="6881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British Council Sans"/>
                <a:cs typeface="British Council Sans"/>
              </a:rPr>
              <a:t>Used with permission: Colorado Technical University: </a:t>
            </a:r>
            <a:r>
              <a:rPr lang="en-US" sz="1000" dirty="0" smtClean="0">
                <a:latin typeface="British Council Sans"/>
                <a:cs typeface="British Council Sans"/>
                <a:hlinkClick r:id="rId4"/>
              </a:rPr>
              <a:t>http://www.coloradotech.edu/Infographics/Tools-For-School </a:t>
            </a:r>
            <a:endParaRPr lang="en-US" sz="1000" dirty="0">
              <a:latin typeface="British Council Sans"/>
              <a:cs typeface="British Counci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 well-being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www.digizen.org/resources/cyberbullying/films/uk/lfit-film.aspx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3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literacies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Crowd-sourcing information for an essay</a:t>
            </a:r>
            <a:endParaRPr lang="en-GB" dirty="0" smtClean="0"/>
          </a:p>
          <a:p>
            <a:r>
              <a:rPr lang="en-GB" i="1" dirty="0"/>
              <a:t>Infographics for </a:t>
            </a:r>
            <a:r>
              <a:rPr lang="en-GB" i="1" dirty="0" smtClean="0"/>
              <a:t>comprehension</a:t>
            </a:r>
          </a:p>
          <a:p>
            <a:r>
              <a:rPr lang="en-GB" i="1" dirty="0"/>
              <a:t>Digital note-taking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3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to </a:t>
            </a:r>
            <a:r>
              <a:rPr lang="en-GB" dirty="0" smtClean="0"/>
              <a:t>third</a:t>
            </a:r>
          </a:p>
          <a:p>
            <a:r>
              <a:rPr lang="en-GB" dirty="0" smtClean="0"/>
              <a:t>How people live</a:t>
            </a:r>
          </a:p>
          <a:p>
            <a:r>
              <a:rPr lang="en-GB" dirty="0" smtClean="0"/>
              <a:t>Olive oil</a:t>
            </a:r>
          </a:p>
          <a:p>
            <a:r>
              <a:rPr lang="en-GB" dirty="0" smtClean="0"/>
              <a:t>Creating 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61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www.teachingenglish.org.uk/article/mobile-learning</a:t>
            </a:r>
            <a:endParaRPr lang="en-GB" dirty="0" smtClean="0"/>
          </a:p>
          <a:p>
            <a:r>
              <a:rPr lang="en-GB" dirty="0" smtClean="0"/>
              <a:t>Using photos (54)</a:t>
            </a:r>
          </a:p>
          <a:p>
            <a:r>
              <a:rPr lang="en-GB" dirty="0" smtClean="0"/>
              <a:t>Audio recording</a:t>
            </a:r>
          </a:p>
          <a:p>
            <a:r>
              <a:rPr lang="en-GB" dirty="0" smtClean="0"/>
              <a:t>Apps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8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Learning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eltchat.org</a:t>
            </a:r>
            <a:endParaRPr lang="en-US" u="sng" dirty="0" smtClean="0"/>
          </a:p>
          <a:p>
            <a:r>
              <a:rPr lang="en-US" u="sng" dirty="0">
                <a:hlinkClick r:id="rId3"/>
              </a:rPr>
              <a:t>http://www.scoop.it/t/efl-classroom-2-0</a:t>
            </a:r>
            <a:r>
              <a:rPr lang="en-US" dirty="0"/>
              <a:t> </a:t>
            </a:r>
            <a:endParaRPr lang="en-GB" dirty="0"/>
          </a:p>
          <a:p>
            <a:r>
              <a:rPr lang="en-US" u="sng" dirty="0">
                <a:hlinkClick r:id="rId4"/>
              </a:rPr>
              <a:t>http://www.pinterest.com/discovertesol/technology-for-the-classroom</a:t>
            </a:r>
            <a:r>
              <a:rPr lang="en-US" u="sng" dirty="0" smtClean="0">
                <a:hlinkClick r:id="rId4"/>
              </a:rPr>
              <a:t>/</a:t>
            </a:r>
            <a:endParaRPr lang="en-US" u="sng" dirty="0" smtClean="0"/>
          </a:p>
          <a:p>
            <a:r>
              <a:rPr lang="en-US" u="sng" dirty="0" smtClean="0"/>
              <a:t>Facebook</a:t>
            </a:r>
          </a:p>
          <a:p>
            <a:r>
              <a:rPr lang="en-US" u="sng" dirty="0" err="1" smtClean="0"/>
              <a:t>Linkedin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_TE_Content">
  <a:themeElements>
    <a:clrScheme name="2_T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TE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T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_TE_Cover">
  <a:themeElements>
    <a:clrScheme name="2_T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TE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T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9D40CF51BCD429E655CAF10F8374D" ma:contentTypeVersion="0" ma:contentTypeDescription="Create a new document." ma:contentTypeScope="" ma:versionID="e15c20d14b6c8cf0ecde319dbec5fb2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19E3B6-F48D-4CD7-8533-EEBBAA9D8B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40C6662-6C2E-49B8-A9CB-AB8923A311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 TMB Adults blue</Template>
  <TotalTime>6949</TotalTime>
  <Words>213</Words>
  <Application>Microsoft Office PowerPoint</Application>
  <PresentationFormat>On-screen Show (4:3)</PresentationFormat>
  <Paragraphs>59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01_TE_Content</vt:lpstr>
      <vt:lpstr>01_TE_Cover</vt:lpstr>
      <vt:lpstr>Learning Technologies for the classroom: a whirlwind tour</vt:lpstr>
      <vt:lpstr>Learning outcomes</vt:lpstr>
      <vt:lpstr>What is learning technology?</vt:lpstr>
      <vt:lpstr>PowerPoint Presentation</vt:lpstr>
      <vt:lpstr>Cyber well-being</vt:lpstr>
      <vt:lpstr>Digital literacies </vt:lpstr>
      <vt:lpstr>Office software</vt:lpstr>
      <vt:lpstr>Mobile learning</vt:lpstr>
      <vt:lpstr>Personal Learning Networks</vt:lpstr>
      <vt:lpstr>Low resource contexts</vt:lpstr>
      <vt:lpstr>Further reading</vt:lpstr>
      <vt:lpstr>PowerPoint Presentation</vt:lpstr>
    </vt:vector>
  </TitlesOfParts>
  <Manager>Robin Chilton</Manager>
  <Company>ESEMPLASIS - Elise Blake Limited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1.1 - Introduction</dc:title>
  <dc:creator>Robin Chilton</dc:creator>
  <dc:description>LT Refresh</dc:description>
  <cp:lastModifiedBy>Chris Baldwin work</cp:lastModifiedBy>
  <cp:revision>165</cp:revision>
  <dcterms:created xsi:type="dcterms:W3CDTF">2013-10-17T11:34:28Z</dcterms:created>
  <dcterms:modified xsi:type="dcterms:W3CDTF">2014-04-02T14:47:05Z</dcterms:modified>
  <cp:category>English global products - Learning technologies for the classroom</cp:category>
</cp:coreProperties>
</file>